
<file path=[Content_Types].xml><?xml version="1.0" encoding="utf-8"?>
<Types xmlns="http://schemas.openxmlformats.org/package/2006/content-types">
  <Default Extension="xml" ContentType="application/xml"/>
  <Default Extension="wav" ContentType="audio/wav"/>
  <Default Extension="bin" ContentType="application/vnd.openxmlformats-officedocument.presentationml.printerSettings"/>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61" d="100"/>
          <a:sy n="61" d="100"/>
        </p:scale>
        <p:origin x="-1256"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printerSettings" Target="printerSettings/printerSettings1.bin"/><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7CA2351B-FF25-154A-8670-120BDCB075D4}" type="datetimeFigureOut">
              <a:rPr lang="en-US" smtClean="0"/>
              <a:pPr/>
              <a:t>10/01/16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C37C4F-8B53-524B-95CF-79012EC966D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7CA2351B-FF25-154A-8670-120BDCB075D4}" type="datetimeFigureOut">
              <a:rPr lang="en-US" smtClean="0"/>
              <a:pPr/>
              <a:t>10/01/16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C37C4F-8B53-524B-95CF-79012EC966D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7CA2351B-FF25-154A-8670-120BDCB075D4}" type="datetimeFigureOut">
              <a:rPr lang="en-US" smtClean="0"/>
              <a:pPr/>
              <a:t>10/01/16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C37C4F-8B53-524B-95CF-79012EC966D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7CA2351B-FF25-154A-8670-120BDCB075D4}" type="datetimeFigureOut">
              <a:rPr lang="en-US" smtClean="0"/>
              <a:pPr/>
              <a:t>10/01/16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C37C4F-8B53-524B-95CF-79012EC966D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7CA2351B-FF25-154A-8670-120BDCB075D4}" type="datetimeFigureOut">
              <a:rPr lang="en-US" smtClean="0"/>
              <a:pPr/>
              <a:t>10/01/16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C37C4F-8B53-524B-95CF-79012EC966D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7CA2351B-FF25-154A-8670-120BDCB075D4}" type="datetimeFigureOut">
              <a:rPr lang="en-US" smtClean="0"/>
              <a:pPr/>
              <a:t>10/01/16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C37C4F-8B53-524B-95CF-79012EC966D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7CA2351B-FF25-154A-8670-120BDCB075D4}" type="datetimeFigureOut">
              <a:rPr lang="en-US" smtClean="0"/>
              <a:pPr/>
              <a:t>10/01/16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C37C4F-8B53-524B-95CF-79012EC966D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7CA2351B-FF25-154A-8670-120BDCB075D4}" type="datetimeFigureOut">
              <a:rPr lang="en-US" smtClean="0"/>
              <a:pPr/>
              <a:t>10/01/16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C37C4F-8B53-524B-95CF-79012EC966D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A2351B-FF25-154A-8670-120BDCB075D4}" type="datetimeFigureOut">
              <a:rPr lang="en-US" smtClean="0"/>
              <a:pPr/>
              <a:t>10/01/16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C37C4F-8B53-524B-95CF-79012EC966D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7CA2351B-FF25-154A-8670-120BDCB075D4}" type="datetimeFigureOut">
              <a:rPr lang="en-US" smtClean="0"/>
              <a:pPr/>
              <a:t>10/01/16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C37C4F-8B53-524B-95CF-79012EC966D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7CA2351B-FF25-154A-8670-120BDCB075D4}" type="datetimeFigureOut">
              <a:rPr lang="en-US" smtClean="0"/>
              <a:pPr/>
              <a:t>10/01/16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C37C4F-8B53-524B-95CF-79012EC966D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A2351B-FF25-154A-8670-120BDCB075D4}" type="datetimeFigureOut">
              <a:rPr lang="en-US" smtClean="0"/>
              <a:pPr/>
              <a:t>10/01/16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C37C4F-8B53-524B-95CF-79012EC966D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jpeg"/><Relationship Id="rId5" Type="http://schemas.openxmlformats.org/officeDocument/2006/relationships/image" Target="../media/image2.png"/><Relationship Id="rId1" Type="http://schemas.microsoft.com/office/2007/relationships/media" Target="../media/media1.wav"/><Relationship Id="rId2" Type="http://schemas.openxmlformats.org/officeDocument/2006/relationships/audio" Target="../media/media1.wav"/></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jpeg"/><Relationship Id="rId5" Type="http://schemas.openxmlformats.org/officeDocument/2006/relationships/image" Target="../media/image2.png"/><Relationship Id="rId1" Type="http://schemas.microsoft.com/office/2007/relationships/media" Target="../media/media9.wav"/><Relationship Id="rId2" Type="http://schemas.openxmlformats.org/officeDocument/2006/relationships/audio" Target="../media/media9.wav"/></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jpeg"/><Relationship Id="rId5" Type="http://schemas.openxmlformats.org/officeDocument/2006/relationships/image" Target="../media/image2.png"/><Relationship Id="rId1" Type="http://schemas.microsoft.com/office/2007/relationships/media" Target="../media/media10.wav"/><Relationship Id="rId2" Type="http://schemas.openxmlformats.org/officeDocument/2006/relationships/audio" Target="../media/media10.wav"/></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11.wav"/><Relationship Id="rId2" Type="http://schemas.openxmlformats.org/officeDocument/2006/relationships/audio" Target="../media/media11.wav"/></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12.wav"/><Relationship Id="rId2" Type="http://schemas.openxmlformats.org/officeDocument/2006/relationships/audio" Target="../media/media12.wav"/></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lifelineenergy.org/mediacentre_videos.html"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2.wav"/><Relationship Id="rId2" Type="http://schemas.openxmlformats.org/officeDocument/2006/relationships/audio" Target="../media/media2.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3.wav"/><Relationship Id="rId2" Type="http://schemas.openxmlformats.org/officeDocument/2006/relationships/audio" Target="../media/media3.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4.wav"/><Relationship Id="rId2" Type="http://schemas.openxmlformats.org/officeDocument/2006/relationships/audio" Target="../media/media4.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5.wav"/><Relationship Id="rId2" Type="http://schemas.openxmlformats.org/officeDocument/2006/relationships/audio" Target="../media/media5.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6.wav"/><Relationship Id="rId2" Type="http://schemas.openxmlformats.org/officeDocument/2006/relationships/audio" Target="../media/media6.wav"/></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7.wav"/><Relationship Id="rId2" Type="http://schemas.openxmlformats.org/officeDocument/2006/relationships/audio" Target="../media/media7.wa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8.wav"/><Relationship Id="rId2" Type="http://schemas.openxmlformats.org/officeDocument/2006/relationships/audio" Target="../media/media8.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Lifeline energy</a:t>
            </a:r>
            <a:endParaRPr lang="en-US" dirty="0"/>
          </a:p>
        </p:txBody>
      </p:sp>
      <p:sp>
        <p:nvSpPr>
          <p:cNvPr id="5" name="Content Placeholder 4"/>
          <p:cNvSpPr>
            <a:spLocks noGrp="1"/>
          </p:cNvSpPr>
          <p:nvPr>
            <p:ph idx="1"/>
          </p:nvPr>
        </p:nvSpPr>
        <p:spPr/>
        <p:txBody>
          <a:bodyPr/>
          <a:lstStyle/>
          <a:p>
            <a:r>
              <a:rPr lang="en-US" dirty="0" smtClean="0"/>
              <a:t>Trevor </a:t>
            </a:r>
            <a:r>
              <a:rPr lang="en-US" dirty="0" err="1" smtClean="0"/>
              <a:t>Baylis</a:t>
            </a:r>
            <a:r>
              <a:rPr lang="en-US" dirty="0" smtClean="0"/>
              <a:t>, 1991 invented wind-up radio</a:t>
            </a:r>
          </a:p>
          <a:p>
            <a:r>
              <a:rPr lang="en-US" dirty="0" smtClean="0"/>
              <a:t>Less than 20% of world population has access to communication, plus power supply problem</a:t>
            </a:r>
          </a:p>
          <a:p>
            <a:r>
              <a:rPr lang="en-US" dirty="0" smtClean="0"/>
              <a:t>Experimented with old wind-up telephone technology, developed a wind-up radio</a:t>
            </a:r>
          </a:p>
          <a:p>
            <a:r>
              <a:rPr lang="en-US" dirty="0" smtClean="0"/>
              <a:t>Prototype gave 14 minutes power for a 2 minute wind</a:t>
            </a:r>
          </a:p>
        </p:txBody>
      </p:sp>
      <p:pic>
        <p:nvPicPr>
          <p:cNvPr id="6" name="Picture 5" descr="Trevor-Baylis_1451349c.jpeg"/>
          <p:cNvPicPr>
            <a:picLocks noChangeAspect="1"/>
          </p:cNvPicPr>
          <p:nvPr/>
        </p:nvPicPr>
        <p:blipFill>
          <a:blip r:embed="rId4"/>
          <a:stretch>
            <a:fillRect/>
          </a:stretch>
        </p:blipFill>
        <p:spPr>
          <a:xfrm>
            <a:off x="7171156" y="5368634"/>
            <a:ext cx="1972843" cy="1235172"/>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2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Lifeline Energy</a:t>
            </a:r>
            <a:endParaRPr lang="en-US" dirty="0"/>
          </a:p>
        </p:txBody>
      </p:sp>
      <p:sp>
        <p:nvSpPr>
          <p:cNvPr id="3" name="Content Placeholder 2"/>
          <p:cNvSpPr>
            <a:spLocks noGrp="1"/>
          </p:cNvSpPr>
          <p:nvPr>
            <p:ph idx="1"/>
          </p:nvPr>
        </p:nvSpPr>
        <p:spPr>
          <a:xfrm>
            <a:off x="457200" y="1417638"/>
            <a:ext cx="8229600" cy="4525963"/>
          </a:xfrm>
        </p:spPr>
        <p:txBody>
          <a:bodyPr>
            <a:normAutofit fontScale="92500"/>
          </a:bodyPr>
          <a:lstStyle/>
          <a:p>
            <a:r>
              <a:rPr lang="en-US" dirty="0" smtClean="0"/>
              <a:t>Changed name again in 2010 to Lifeline Energy</a:t>
            </a:r>
          </a:p>
          <a:p>
            <a:r>
              <a:rPr lang="en-US" dirty="0"/>
              <a:t>‘</a:t>
            </a:r>
            <a:r>
              <a:rPr lang="en-US" i="1" dirty="0"/>
              <a:t>to develop a range of practical, fit-for-purpose products using innovative and appropriate technologies and distribution approaches that the poor can apply to their daily lives.</a:t>
            </a:r>
            <a:r>
              <a:rPr lang="en-US" dirty="0"/>
              <a:t>’</a:t>
            </a:r>
            <a:r>
              <a:rPr lang="en-US" dirty="0" smtClean="0"/>
              <a:t> </a:t>
            </a:r>
          </a:p>
          <a:p>
            <a:r>
              <a:rPr lang="en-US" dirty="0"/>
              <a:t>fewer than 5% of the 500 million people living in rural sub-Saharan Africa have access to any form of electricity</a:t>
            </a:r>
            <a:r>
              <a:rPr lang="en-GB" dirty="0" smtClean="0"/>
              <a:t> </a:t>
            </a:r>
            <a:endParaRPr lang="en-US" dirty="0"/>
          </a:p>
        </p:txBody>
      </p:sp>
      <p:pic>
        <p:nvPicPr>
          <p:cNvPr id="4" name="Picture 3" descr="lifeplayer.jpeg"/>
          <p:cNvPicPr>
            <a:picLocks noChangeAspect="1"/>
          </p:cNvPicPr>
          <p:nvPr/>
        </p:nvPicPr>
        <p:blipFill>
          <a:blip r:embed="rId4"/>
          <a:stretch>
            <a:fillRect/>
          </a:stretch>
        </p:blipFill>
        <p:spPr>
          <a:xfrm>
            <a:off x="6824234" y="5085226"/>
            <a:ext cx="2319766" cy="1465670"/>
          </a:xfrm>
          <a:prstGeom prst="rect">
            <a:avLst/>
          </a:prstGeom>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accel="50000" decel="5000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4337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4"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products</a:t>
            </a:r>
            <a:endParaRPr lang="en-US" dirty="0"/>
          </a:p>
        </p:txBody>
      </p:sp>
      <p:sp>
        <p:nvSpPr>
          <p:cNvPr id="3" name="Content Placeholder 2"/>
          <p:cNvSpPr>
            <a:spLocks noGrp="1"/>
          </p:cNvSpPr>
          <p:nvPr>
            <p:ph idx="1"/>
          </p:nvPr>
        </p:nvSpPr>
        <p:spPr/>
        <p:txBody>
          <a:bodyPr/>
          <a:lstStyle/>
          <a:p>
            <a:r>
              <a:rPr lang="en-US" dirty="0" err="1" smtClean="0"/>
              <a:t>Lifelight</a:t>
            </a:r>
            <a:r>
              <a:rPr lang="en-US" dirty="0" smtClean="0"/>
              <a:t> – simple LED light source, replaces dangerous fire risk options</a:t>
            </a:r>
          </a:p>
          <a:p>
            <a:r>
              <a:rPr lang="en-GB" i="1" dirty="0"/>
              <a:t>‘ it is tragic that in 2010, well over 100 years after the invention of the light bulb, millions of people in the developing world are still in the dark at night’</a:t>
            </a:r>
            <a:endParaRPr lang="en-GB" dirty="0"/>
          </a:p>
          <a:p>
            <a:endParaRPr lang="en-US" dirty="0"/>
          </a:p>
        </p:txBody>
      </p:sp>
      <p:pic>
        <p:nvPicPr>
          <p:cNvPr id="4" name="Picture 3" descr="Lifelight_Lanter_4f70c69501f84.jpeg"/>
          <p:cNvPicPr>
            <a:picLocks noChangeAspect="1"/>
          </p:cNvPicPr>
          <p:nvPr/>
        </p:nvPicPr>
        <p:blipFill>
          <a:blip r:embed="rId4"/>
          <a:stretch>
            <a:fillRect/>
          </a:stretch>
        </p:blipFill>
        <p:spPr>
          <a:xfrm>
            <a:off x="5421474" y="4278474"/>
            <a:ext cx="2579525" cy="2579525"/>
          </a:xfrm>
          <a:prstGeom prst="rect">
            <a:avLst/>
          </a:prstGeom>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1" presetClass="mediacall" presetSubtype="0" fill="hold" nodeType="afterEffect">
                                  <p:stCondLst>
                                    <p:cond delay="0"/>
                                  </p:stCondLst>
                                  <p:childTnLst>
                                    <p:cmd type="call" cmd="playFrom(0.0)">
                                      <p:cBhvr>
                                        <p:cTn id="17" dur="349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8"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Scale and sustainability</a:t>
            </a:r>
            <a:endParaRPr lang="en-US" dirty="0"/>
          </a:p>
        </p:txBody>
      </p:sp>
      <p:sp>
        <p:nvSpPr>
          <p:cNvPr id="3" name="Content Placeholder 2"/>
          <p:cNvSpPr>
            <a:spLocks noGrp="1"/>
          </p:cNvSpPr>
          <p:nvPr>
            <p:ph idx="1"/>
          </p:nvPr>
        </p:nvSpPr>
        <p:spPr/>
        <p:txBody>
          <a:bodyPr/>
          <a:lstStyle/>
          <a:p>
            <a:r>
              <a:rPr lang="en-US" i="1" dirty="0"/>
              <a:t>‘researching and assessing what the extremely poor want and need; creating fit-for-purpose products that people can afford; and then, ensuring their distribution through various channels including the ability for women to earn income and create jobs by selling or renting lights and providing charging services to those without electricity.’</a:t>
            </a:r>
            <a:r>
              <a:rPr lang="en-GB" dirty="0" smtClean="0"/>
              <a:t> </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6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Business model</a:t>
            </a:r>
            <a:endParaRPr lang="en-US" dirty="0"/>
          </a:p>
        </p:txBody>
      </p:sp>
      <p:sp>
        <p:nvSpPr>
          <p:cNvPr id="3" name="Content Placeholder 2"/>
          <p:cNvSpPr>
            <a:spLocks noGrp="1"/>
          </p:cNvSpPr>
          <p:nvPr>
            <p:ph idx="1"/>
          </p:nvPr>
        </p:nvSpPr>
        <p:spPr/>
        <p:txBody>
          <a:bodyPr/>
          <a:lstStyle/>
          <a:p>
            <a:r>
              <a:rPr lang="en-US" dirty="0" smtClean="0"/>
              <a:t>Still dependent on aid and other income sources, moving to more commercial basis</a:t>
            </a:r>
          </a:p>
          <a:p>
            <a:r>
              <a:rPr lang="en-US" dirty="0" smtClean="0"/>
              <a:t>Potential for ‘reverse technology transfer’, selling in developed country markets</a:t>
            </a:r>
          </a:p>
          <a:p>
            <a:r>
              <a:rPr lang="en-US" dirty="0" smtClean="0"/>
              <a:t>For example LED lighting and torches, mobile phone chargers, micro-generators</a:t>
            </a:r>
          </a:p>
          <a:p>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accel="50000" decel="5000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315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4"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Lifeline Energy today</a:t>
            </a:r>
            <a:endParaRPr lang="en-US" dirty="0"/>
          </a:p>
        </p:txBody>
      </p:sp>
      <p:sp>
        <p:nvSpPr>
          <p:cNvPr id="3" name="Content Placeholder 2"/>
          <p:cNvSpPr>
            <a:spLocks noGrp="1"/>
          </p:cNvSpPr>
          <p:nvPr>
            <p:ph idx="1"/>
          </p:nvPr>
        </p:nvSpPr>
        <p:spPr/>
        <p:txBody>
          <a:bodyPr/>
          <a:lstStyle/>
          <a:p>
            <a:r>
              <a:rPr lang="en-US" u="sng" dirty="0">
                <a:hlinkClick r:id="rId2"/>
              </a:rPr>
              <a:t>http://www.lifelineenergy.org/mediacentre_videos.html</a:t>
            </a:r>
            <a:endParaRPr lang="en-GB" dirty="0"/>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Wind up radio</a:t>
            </a:r>
            <a:endParaRPr lang="en-US" dirty="0"/>
          </a:p>
        </p:txBody>
      </p:sp>
      <p:pic>
        <p:nvPicPr>
          <p:cNvPr id="6" name="Picture 5" descr="baygen.jpeg"/>
          <p:cNvPicPr>
            <a:picLocks noChangeAspect="1"/>
          </p:cNvPicPr>
          <p:nvPr/>
        </p:nvPicPr>
        <p:blipFill>
          <a:blip r:embed="rId2"/>
          <a:stretch>
            <a:fillRect/>
          </a:stretch>
        </p:blipFill>
        <p:spPr>
          <a:xfrm>
            <a:off x="2198919" y="1649190"/>
            <a:ext cx="4676459" cy="350734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Early stages</a:t>
            </a:r>
            <a:endParaRPr lang="en-US" dirty="0"/>
          </a:p>
        </p:txBody>
      </p:sp>
      <p:sp>
        <p:nvSpPr>
          <p:cNvPr id="3" name="Content Placeholder 2"/>
          <p:cNvSpPr>
            <a:spLocks noGrp="1"/>
          </p:cNvSpPr>
          <p:nvPr>
            <p:ph idx="1"/>
          </p:nvPr>
        </p:nvSpPr>
        <p:spPr/>
        <p:txBody>
          <a:bodyPr/>
          <a:lstStyle/>
          <a:p>
            <a:r>
              <a:rPr lang="en-US" dirty="0" smtClean="0"/>
              <a:t>4 years unsuccessful approaches to major manufacturers like Philips</a:t>
            </a:r>
          </a:p>
          <a:p>
            <a:r>
              <a:rPr lang="en-US" dirty="0" smtClean="0"/>
              <a:t>1994 lucky break, TV exposure on ‘Tomorrow’s world’</a:t>
            </a:r>
          </a:p>
          <a:p>
            <a:r>
              <a:rPr lang="en-US" dirty="0" smtClean="0"/>
              <a:t>Viewers included Chris </a:t>
            </a:r>
            <a:r>
              <a:rPr lang="en-US" dirty="0" err="1" smtClean="0"/>
              <a:t>Staines</a:t>
            </a:r>
            <a:r>
              <a:rPr lang="en-US" dirty="0" smtClean="0"/>
              <a:t> (financier) and Rory Steer (entrepreneur) who bought the rights</a:t>
            </a:r>
          </a:p>
          <a:p>
            <a:r>
              <a:rPr lang="en-US" dirty="0" smtClean="0"/>
              <a:t>UK government grant to develop product</a:t>
            </a:r>
          </a:p>
          <a:p>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accel="50000" decel="5000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accel="50000" decel="5000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par>
                          <p:cTn id="27" fill="hold">
                            <p:stCondLst>
                              <p:cond delay="500"/>
                            </p:stCondLst>
                            <p:childTnLst>
                              <p:par>
                                <p:cTn id="28" presetID="1" presetClass="mediacall" presetSubtype="0" fill="hold" nodeType="afterEffect">
                                  <p:stCondLst>
                                    <p:cond delay="0"/>
                                  </p:stCondLst>
                                  <p:childTnLst>
                                    <p:cmd type="call" cmd="playFrom(0.0)">
                                      <p:cBhvr>
                                        <p:cTn id="29" dur="604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0"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Early stages (2)</a:t>
            </a:r>
            <a:endParaRPr lang="en-US" dirty="0"/>
          </a:p>
        </p:txBody>
      </p:sp>
      <p:sp>
        <p:nvSpPr>
          <p:cNvPr id="3" name="Content Placeholder 2"/>
          <p:cNvSpPr>
            <a:spLocks noGrp="1"/>
          </p:cNvSpPr>
          <p:nvPr>
            <p:ph idx="1"/>
          </p:nvPr>
        </p:nvSpPr>
        <p:spPr/>
        <p:txBody>
          <a:bodyPr/>
          <a:lstStyle/>
          <a:p>
            <a:r>
              <a:rPr lang="en-US" dirty="0" smtClean="0"/>
              <a:t>Developed product further, added solar panel</a:t>
            </a:r>
          </a:p>
          <a:p>
            <a:r>
              <a:rPr lang="en-US" dirty="0" smtClean="0"/>
              <a:t>Seen in South Africa by </a:t>
            </a:r>
            <a:r>
              <a:rPr lang="en-US" dirty="0" err="1" smtClean="0"/>
              <a:t>Hylton</a:t>
            </a:r>
            <a:r>
              <a:rPr lang="en-US" dirty="0" smtClean="0"/>
              <a:t> </a:t>
            </a:r>
            <a:r>
              <a:rPr lang="en-US" dirty="0" err="1" smtClean="0"/>
              <a:t>Applebaum</a:t>
            </a:r>
            <a:r>
              <a:rPr lang="en-US" dirty="0" smtClean="0"/>
              <a:t>, head of Liberty Life Foundation, who saw potential for application there</a:t>
            </a:r>
          </a:p>
          <a:p>
            <a:r>
              <a:rPr lang="en-US" dirty="0" smtClean="0"/>
              <a:t>Liberty Life (</a:t>
            </a:r>
            <a:r>
              <a:rPr lang="en-US" dirty="0"/>
              <a:t>A</a:t>
            </a:r>
            <a:r>
              <a:rPr lang="en-US" dirty="0" smtClean="0"/>
              <a:t>nita </a:t>
            </a:r>
            <a:r>
              <a:rPr lang="en-US" dirty="0" err="1" smtClean="0"/>
              <a:t>Roddick</a:t>
            </a:r>
            <a:r>
              <a:rPr lang="en-US" dirty="0" smtClean="0"/>
              <a:t>, The Body Shop) provides employment for disabled people</a:t>
            </a:r>
          </a:p>
          <a:p>
            <a:r>
              <a:rPr lang="en-US" dirty="0" smtClean="0"/>
              <a:t>$1.5m venture capital to set up </a:t>
            </a:r>
            <a:r>
              <a:rPr lang="en-US" dirty="0" err="1" smtClean="0"/>
              <a:t>Baygen</a:t>
            </a:r>
            <a:r>
              <a:rPr lang="en-US" dirty="0" smtClean="0"/>
              <a:t> Power Industries, 1995 </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accel="50000" decel="5000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accel="50000" decel="5000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par>
                          <p:cTn id="27" fill="hold">
                            <p:stCondLst>
                              <p:cond delay="500"/>
                            </p:stCondLst>
                            <p:childTnLst>
                              <p:par>
                                <p:cTn id="28" presetID="1" presetClass="mediacall" presetSubtype="0" fill="hold" nodeType="afterEffect">
                                  <p:stCondLst>
                                    <p:cond delay="0"/>
                                  </p:stCondLst>
                                  <p:childTnLst>
                                    <p:cmd type="call" cmd="playFrom(0.0)">
                                      <p:cBhvr>
                                        <p:cTn id="29" dur="926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0"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Baygen</a:t>
            </a:r>
            <a:r>
              <a:rPr lang="en-US" dirty="0" smtClean="0"/>
              <a:t> Power Industries</a:t>
            </a:r>
            <a:endParaRPr lang="en-US" dirty="0"/>
          </a:p>
        </p:txBody>
      </p:sp>
      <p:sp>
        <p:nvSpPr>
          <p:cNvPr id="3" name="Content Placeholder 2"/>
          <p:cNvSpPr>
            <a:spLocks noGrp="1"/>
          </p:cNvSpPr>
          <p:nvPr>
            <p:ph idx="1"/>
          </p:nvPr>
        </p:nvSpPr>
        <p:spPr/>
        <p:txBody>
          <a:bodyPr/>
          <a:lstStyle/>
          <a:p>
            <a:r>
              <a:rPr lang="en-US" dirty="0" smtClean="0"/>
              <a:t>Cape Town based, 60% shareholding by disabled organizations</a:t>
            </a:r>
          </a:p>
          <a:p>
            <a:r>
              <a:rPr lang="en-US" dirty="0" smtClean="0"/>
              <a:t>Technical support from Bristol University, UK</a:t>
            </a:r>
          </a:p>
          <a:p>
            <a:r>
              <a:rPr lang="en-US" dirty="0" smtClean="0"/>
              <a:t>1996 reached market, 160,000 sold in first year</a:t>
            </a:r>
          </a:p>
          <a:p>
            <a:r>
              <a:rPr lang="en-US" dirty="0" smtClean="0"/>
              <a:t>Main customers were aid agencies, e.g. in Rwanda</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accel="50000" decel="5000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accel="50000" decel="5000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par>
                          <p:cTn id="27" fill="hold">
                            <p:stCondLst>
                              <p:cond delay="500"/>
                            </p:stCondLst>
                            <p:childTnLst>
                              <p:par>
                                <p:cTn id="28" presetID="1" presetClass="mediacall" presetSubtype="0" fill="hold" nodeType="afterEffect">
                                  <p:stCondLst>
                                    <p:cond delay="0"/>
                                  </p:stCondLst>
                                  <p:childTnLst>
                                    <p:cmd type="call" cmd="playFrom(0.0)">
                                      <p:cBhvr>
                                        <p:cTn id="29" dur="211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0"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product….</a:t>
            </a:r>
            <a:endParaRPr lang="en-US" dirty="0"/>
          </a:p>
        </p:txBody>
      </p:sp>
      <p:sp>
        <p:nvSpPr>
          <p:cNvPr id="3" name="Content Placeholder 2"/>
          <p:cNvSpPr>
            <a:spLocks noGrp="1"/>
          </p:cNvSpPr>
          <p:nvPr>
            <p:ph idx="1"/>
          </p:nvPr>
        </p:nvSpPr>
        <p:spPr/>
        <p:txBody>
          <a:bodyPr>
            <a:normAutofit fontScale="92500" lnSpcReduction="10000"/>
          </a:bodyPr>
          <a:lstStyle/>
          <a:p>
            <a:r>
              <a:rPr lang="en-GB" dirty="0"/>
              <a:t>, </a:t>
            </a:r>
            <a:r>
              <a:rPr lang="en-GB" i="1" dirty="0"/>
              <a:t>"It is no threat to a Sony Walkman. It weighs six pounds, it's built like an overstuffed lunch box, and it has a tinny speaker. But its wholesale price is only $40 and it gets AM, FM, and shortwave, meaning it can pick up the British Broadcasting Corporation or the Voice of America, so a circle of mud huts can zip back into the Information Age with a twist of the wrist’  </a:t>
            </a:r>
            <a:endParaRPr lang="en-GB" dirty="0" smtClean="0"/>
          </a:p>
          <a:p>
            <a:r>
              <a:rPr lang="en-GB" i="1" dirty="0"/>
              <a:t>(</a:t>
            </a:r>
            <a:r>
              <a:rPr lang="en-GB" i="1" dirty="0" err="1"/>
              <a:t>Source(s</a:t>
            </a:r>
            <a:r>
              <a:rPr lang="en-GB" i="1" dirty="0"/>
              <a:t>): Donald G. McNeil Jr., New York Times News Service, 1996)</a:t>
            </a:r>
            <a:endParaRPr lang="en-GB" dirty="0" smtClean="0"/>
          </a:p>
          <a:p>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6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a:t>
            </a:r>
            <a:endParaRPr lang="en-US" dirty="0"/>
          </a:p>
        </p:txBody>
      </p:sp>
      <p:sp>
        <p:nvSpPr>
          <p:cNvPr id="3" name="Content Placeholder 2"/>
          <p:cNvSpPr>
            <a:spLocks noGrp="1"/>
          </p:cNvSpPr>
          <p:nvPr>
            <p:ph idx="1"/>
          </p:nvPr>
        </p:nvSpPr>
        <p:spPr/>
        <p:txBody>
          <a:bodyPr/>
          <a:lstStyle/>
          <a:p>
            <a:r>
              <a:rPr lang="en-US" dirty="0" smtClean="0"/>
              <a:t>More exposure and publicity – e.g. TV with Nelson </a:t>
            </a:r>
            <a:r>
              <a:rPr lang="en-US" dirty="0"/>
              <a:t>M</a:t>
            </a:r>
            <a:r>
              <a:rPr lang="en-US" dirty="0" smtClean="0"/>
              <a:t>andela in UK</a:t>
            </a:r>
          </a:p>
          <a:p>
            <a:r>
              <a:rPr lang="en-US" dirty="0" smtClean="0"/>
              <a:t>Continued product development – 13 patents by </a:t>
            </a:r>
            <a:r>
              <a:rPr lang="en-US" dirty="0" err="1" smtClean="0"/>
              <a:t>Baylis</a:t>
            </a:r>
            <a:r>
              <a:rPr lang="en-US" dirty="0" smtClean="0"/>
              <a:t>, extend product range to torches</a:t>
            </a:r>
          </a:p>
          <a:p>
            <a:r>
              <a:rPr lang="en-US" dirty="0" smtClean="0"/>
              <a:t>1997 </a:t>
            </a:r>
            <a:r>
              <a:rPr lang="en-US" dirty="0" err="1" smtClean="0"/>
              <a:t>recognised</a:t>
            </a:r>
            <a:r>
              <a:rPr lang="en-US" dirty="0" smtClean="0"/>
              <a:t> overdependence on aid agencies and grants, took on GE as shareholder</a:t>
            </a:r>
          </a:p>
          <a:p>
            <a:r>
              <a:rPr lang="en-US" dirty="0" smtClean="0"/>
              <a:t>1999 renamed </a:t>
            </a:r>
            <a:r>
              <a:rPr lang="en-US" dirty="0" err="1" smtClean="0"/>
              <a:t>Freeplay</a:t>
            </a:r>
            <a:r>
              <a:rPr lang="en-US" dirty="0" smtClean="0"/>
              <a:t> Energy Group</a:t>
            </a:r>
          </a:p>
          <a:p>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accel="50000" decel="5000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accel="50000" decel="5000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par>
                          <p:cTn id="27" fill="hold">
                            <p:stCondLst>
                              <p:cond delay="500"/>
                            </p:stCondLst>
                            <p:childTnLst>
                              <p:par>
                                <p:cTn id="28" presetID="1" presetClass="mediacall" presetSubtype="0" fill="hold" nodeType="afterEffect">
                                  <p:stCondLst>
                                    <p:cond delay="0"/>
                                  </p:stCondLst>
                                  <p:childTnLst>
                                    <p:cmd type="call" cmd="playFrom(0.0)">
                                      <p:cBhvr>
                                        <p:cTn id="29" dur="746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0"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Growing up</a:t>
            </a:r>
            <a:endParaRPr lang="en-US" dirty="0"/>
          </a:p>
        </p:txBody>
      </p:sp>
      <p:sp>
        <p:nvSpPr>
          <p:cNvPr id="3" name="Content Placeholder 2"/>
          <p:cNvSpPr>
            <a:spLocks noGrp="1"/>
          </p:cNvSpPr>
          <p:nvPr>
            <p:ph idx="1"/>
          </p:nvPr>
        </p:nvSpPr>
        <p:spPr/>
        <p:txBody>
          <a:bodyPr>
            <a:normAutofit lnSpcReduction="10000"/>
          </a:bodyPr>
          <a:lstStyle/>
          <a:p>
            <a:r>
              <a:rPr lang="en-US" dirty="0" smtClean="0"/>
              <a:t>By 2001 harder commercial edge, took tough decision to close Cape Town factory and relocate production to China</a:t>
            </a:r>
          </a:p>
          <a:p>
            <a:r>
              <a:rPr lang="en-US" dirty="0" smtClean="0"/>
              <a:t>Commercially successful, 3 million units sold, $45m of additional capital raised</a:t>
            </a:r>
          </a:p>
          <a:p>
            <a:r>
              <a:rPr lang="en-US" dirty="0" smtClean="0"/>
              <a:t>Product range extended to sustainable energy – radios, torches, solar cells, micro-generators</a:t>
            </a:r>
          </a:p>
          <a:p>
            <a:r>
              <a:rPr lang="en-US" dirty="0" smtClean="0"/>
              <a:t>Example – the Lifeline radio, 10m sold since 2003</a:t>
            </a:r>
          </a:p>
          <a:p>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accel="50000" decel="5000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accel="50000" decel="5000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par>
                          <p:cTn id="27" fill="hold">
                            <p:stCondLst>
                              <p:cond delay="500"/>
                            </p:stCondLst>
                            <p:childTnLst>
                              <p:par>
                                <p:cTn id="28" presetID="1" presetClass="mediacall" presetSubtype="0" fill="hold" nodeType="afterEffect">
                                  <p:stCondLst>
                                    <p:cond delay="0"/>
                                  </p:stCondLst>
                                  <p:childTnLst>
                                    <p:cmd type="call" cmd="playFrom(0.0)">
                                      <p:cBhvr>
                                        <p:cTn id="29" dur="974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0"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Lifeline radio</a:t>
            </a:r>
            <a:endParaRPr lang="en-US" dirty="0"/>
          </a:p>
        </p:txBody>
      </p:sp>
      <p:sp>
        <p:nvSpPr>
          <p:cNvPr id="3" name="Content Placeholder 2"/>
          <p:cNvSpPr>
            <a:spLocks noGrp="1"/>
          </p:cNvSpPr>
          <p:nvPr>
            <p:ph idx="1"/>
          </p:nvPr>
        </p:nvSpPr>
        <p:spPr/>
        <p:txBody>
          <a:bodyPr>
            <a:normAutofit lnSpcReduction="10000"/>
          </a:bodyPr>
          <a:lstStyle/>
          <a:p>
            <a:r>
              <a:rPr lang="en-US" i="1" dirty="0"/>
              <a:t>‘designed specifically for providing dependable access to information across a broad range of humanitarian projects. The radio does not require batteries or mains electricity and can used practically anywhere. Engineered to operate in the harshest of rural conditions, it is rugged, robust and easy to operate. It offers excellent FM/AM/SW reception and runs on wind-up energy and solar power. Fully charged, it can play for up to 24 hours</a:t>
            </a:r>
            <a:r>
              <a:rPr lang="en-GB" dirty="0" smtClean="0"/>
              <a:t> ‘</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0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462</TotalTime>
  <Words>734</Words>
  <Application>Microsoft Macintosh PowerPoint</Application>
  <PresentationFormat>On-screen Show (4:3)</PresentationFormat>
  <Paragraphs>51</Paragraphs>
  <Slides>14</Slides>
  <Notes>0</Notes>
  <HiddenSlides>0</HiddenSlides>
  <MMClips>12</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Lifeline energy</vt:lpstr>
      <vt:lpstr>Wind up radio</vt:lpstr>
      <vt:lpstr>Early stages</vt:lpstr>
      <vt:lpstr>Early stages (2)</vt:lpstr>
      <vt:lpstr>Baygen Power Industries</vt:lpstr>
      <vt:lpstr>The product….</vt:lpstr>
      <vt:lpstr>Next steps</vt:lpstr>
      <vt:lpstr>Growing up</vt:lpstr>
      <vt:lpstr>The Lifeline radio</vt:lpstr>
      <vt:lpstr>Lifeline Energy</vt:lpstr>
      <vt:lpstr>New products</vt:lpstr>
      <vt:lpstr>Scale and sustainability</vt:lpstr>
      <vt:lpstr>Business model</vt:lpstr>
      <vt:lpstr>Lifeline Energy today</vt:lpstr>
    </vt:vector>
  </TitlesOfParts>
  <Company>exeter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Lifeline energy</dc:title>
  <dc:creator>john bessant</dc:creator>
  <cp:lastModifiedBy>john bessant</cp:lastModifiedBy>
  <cp:revision>13</cp:revision>
  <dcterms:created xsi:type="dcterms:W3CDTF">2013-12-08T16:18:32Z</dcterms:created>
  <dcterms:modified xsi:type="dcterms:W3CDTF">2016-01-10T08:59:17Z</dcterms:modified>
</cp:coreProperties>
</file>